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Slab"/>
      <p:regular r:id="rId18"/>
      <p:bold r:id="rId19"/>
    </p:embeddedFon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Slab-bold.fntdata"/><Relationship Id="rId6" Type="http://schemas.openxmlformats.org/officeDocument/2006/relationships/slide" Target="slides/slide1.xml"/><Relationship Id="rId18" Type="http://schemas.openxmlformats.org/officeDocument/2006/relationships/font" Target="fonts/RobotoSlab-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e5d0a72ee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e5d0a72ee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e5d0a72ee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e5d0a72ee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e5bd9ea3d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e5bd9ea3d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e5bd9ea3d7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e5bd9ea3d7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e5bd9ea3d7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e5bd9ea3d7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e5bd9ea3d7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e5bd9ea3d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5bd9ea3d7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e5bd9ea3d7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e5bd9ea3d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e5bd9ea3d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e5ebea215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e5ebea215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e5ebea215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e5ebea215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e5d0a72e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e5d0a72e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youtube.com/watch?v=gtRLmL70TH0" TargetMode="External"/><Relationship Id="rId4" Type="http://schemas.openxmlformats.org/officeDocument/2006/relationships/hyperlink" Target="https://www.khanacademy.org/computing/code-org/computers-and-the-internet/how-computers-work/v/khan-academy-and-codeorg-what-makes-a-computer-a-computer" TargetMode="External"/><Relationship Id="rId5" Type="http://schemas.openxmlformats.org/officeDocument/2006/relationships/hyperlink" Target="https://www.khanacademy.org/computing/code-org/computers-and-the-internet/how-computers-work/v/khan-academy-and-codeorg-binary-data" TargetMode="External"/><Relationship Id="rId6" Type="http://schemas.openxmlformats.org/officeDocument/2006/relationships/hyperlink" Target="https://www.khanacademy.org/computing/code-org/computers-and-the-internet/how-computers-work/v/khan-academy-and-codeorg-circuits-logic" TargetMode="External"/><Relationship Id="rId7" Type="http://schemas.openxmlformats.org/officeDocument/2006/relationships/hyperlink" Target="https://www.khanacademy.org/computing/code-org/computers-and-the-internet/how-computers-work/v/khan-academy-and-codeorg-cpu-memory-input-output" TargetMode="External"/><Relationship Id="rId8" Type="http://schemas.openxmlformats.org/officeDocument/2006/relationships/hyperlink" Target="https://www.merakilearn.org/course/101/exercise/3547"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youtu.be/bqyVOEgDSj8"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Introduction To Programming</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Jayesh Karvir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Definitions</a:t>
            </a:r>
            <a:endParaRPr/>
          </a:p>
        </p:txBody>
      </p:sp>
      <p:sp>
        <p:nvSpPr>
          <p:cNvPr id="124" name="Google Shape;124;p2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Algorithm</a:t>
            </a:r>
            <a:r>
              <a:rPr lang="en"/>
              <a:t> :- </a:t>
            </a:r>
            <a:r>
              <a:rPr lang="en" sz="1600"/>
              <a:t>Algorithm is a step by step process to solve any problem. With the help of this we break the problem into smaller parts and then solve it. It can also be defined as a procedure or formula to solve any problem or task.</a:t>
            </a:r>
            <a:endParaRPr sz="1600"/>
          </a:p>
          <a:p>
            <a:pPr indent="0" lvl="0" marL="0" rtl="0" algn="l">
              <a:spcBef>
                <a:spcPts val="1200"/>
              </a:spcBef>
              <a:spcAft>
                <a:spcPts val="1200"/>
              </a:spcAft>
              <a:buNone/>
            </a:pPr>
            <a:r>
              <a:rPr lang="en" sz="1600"/>
              <a:t>For e.g. Baking a cake. ( Recipe )</a:t>
            </a:r>
            <a:endParaRPr sz="1600"/>
          </a:p>
        </p:txBody>
      </p:sp>
      <p:pic>
        <p:nvPicPr>
          <p:cNvPr id="125" name="Google Shape;125;p22"/>
          <p:cNvPicPr preferRelativeResize="0"/>
          <p:nvPr/>
        </p:nvPicPr>
        <p:blipFill>
          <a:blip r:embed="rId3">
            <a:alphaModFix/>
          </a:blip>
          <a:stretch>
            <a:fillRect/>
          </a:stretch>
        </p:blipFill>
        <p:spPr>
          <a:xfrm>
            <a:off x="3571875" y="2571750"/>
            <a:ext cx="3927875" cy="2139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3"/>
          <p:cNvSpPr txBox="1"/>
          <p:nvPr>
            <p:ph type="title"/>
          </p:nvPr>
        </p:nvSpPr>
        <p:spPr>
          <a:xfrm>
            <a:off x="480750" y="1764950"/>
            <a:ext cx="8222100" cy="907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136" name="Google Shape;136;p2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u="sng">
                <a:solidFill>
                  <a:schemeClr val="accent5"/>
                </a:solidFill>
                <a:hlinkClick r:id="rId3">
                  <a:extLst>
                    <a:ext uri="{A12FA001-AC4F-418D-AE19-62706E023703}">
                      <ahyp:hlinkClr val="tx"/>
                    </a:ext>
                  </a:extLst>
                </a:hlinkClick>
              </a:rPr>
              <a:t>Life of Alan Turing</a:t>
            </a:r>
            <a:r>
              <a:rPr lang="en" sz="1600"/>
              <a:t> </a:t>
            </a:r>
            <a:endParaRPr sz="1600"/>
          </a:p>
          <a:p>
            <a:pPr indent="0" lvl="0" marL="0" rtl="0" algn="l">
              <a:spcBef>
                <a:spcPts val="1200"/>
              </a:spcBef>
              <a:spcAft>
                <a:spcPts val="0"/>
              </a:spcAft>
              <a:buNone/>
            </a:pPr>
            <a:r>
              <a:rPr lang="en" sz="1600" u="sng">
                <a:solidFill>
                  <a:schemeClr val="accent5"/>
                </a:solidFill>
                <a:hlinkClick r:id="rId4">
                  <a:extLst>
                    <a:ext uri="{A12FA001-AC4F-418D-AE19-62706E023703}">
                      <ahyp:hlinkClr val="tx"/>
                    </a:ext>
                  </a:extLst>
                </a:hlinkClick>
              </a:rPr>
              <a:t>How computers work?</a:t>
            </a:r>
            <a:endParaRPr sz="1600"/>
          </a:p>
          <a:p>
            <a:pPr indent="0" lvl="0" marL="0" rtl="0" algn="l">
              <a:spcBef>
                <a:spcPts val="1200"/>
              </a:spcBef>
              <a:spcAft>
                <a:spcPts val="0"/>
              </a:spcAft>
              <a:buNone/>
            </a:pPr>
            <a:r>
              <a:rPr lang="en" sz="1600" u="sng">
                <a:solidFill>
                  <a:schemeClr val="hlink"/>
                </a:solidFill>
                <a:hlinkClick r:id="rId5"/>
              </a:rPr>
              <a:t>Binary and Data</a:t>
            </a:r>
            <a:endParaRPr sz="1600"/>
          </a:p>
          <a:p>
            <a:pPr indent="0" lvl="0" marL="0" rtl="0" algn="l">
              <a:spcBef>
                <a:spcPts val="1200"/>
              </a:spcBef>
              <a:spcAft>
                <a:spcPts val="0"/>
              </a:spcAft>
              <a:buNone/>
            </a:pPr>
            <a:r>
              <a:rPr lang="en" sz="1600" u="sng">
                <a:solidFill>
                  <a:schemeClr val="hlink"/>
                </a:solidFill>
                <a:hlinkClick r:id="rId6"/>
              </a:rPr>
              <a:t>Circuits</a:t>
            </a:r>
            <a:endParaRPr sz="1600"/>
          </a:p>
          <a:p>
            <a:pPr indent="0" lvl="0" marL="0" rtl="0" algn="l">
              <a:spcBef>
                <a:spcPts val="1200"/>
              </a:spcBef>
              <a:spcAft>
                <a:spcPts val="0"/>
              </a:spcAft>
              <a:buNone/>
            </a:pPr>
            <a:r>
              <a:rPr lang="en" sz="1600" u="sng">
                <a:solidFill>
                  <a:schemeClr val="hlink"/>
                </a:solidFill>
                <a:hlinkClick r:id="rId7"/>
              </a:rPr>
              <a:t>CPU, Memory, Input and Output</a:t>
            </a:r>
            <a:endParaRPr sz="1600"/>
          </a:p>
          <a:p>
            <a:pPr indent="0" lvl="0" marL="0" rtl="0" algn="l">
              <a:spcBef>
                <a:spcPts val="1200"/>
              </a:spcBef>
              <a:spcAft>
                <a:spcPts val="0"/>
              </a:spcAft>
              <a:buNone/>
            </a:pPr>
            <a:r>
              <a:rPr lang="en" sz="1600" u="sng">
                <a:solidFill>
                  <a:schemeClr val="hlink"/>
                </a:solidFill>
                <a:hlinkClick r:id="rId8"/>
              </a:rPr>
              <a:t>Definitions</a:t>
            </a:r>
            <a:endParaRPr sz="1600"/>
          </a:p>
          <a:p>
            <a:pPr indent="0" lvl="0" marL="0" rtl="0" algn="l">
              <a:spcBef>
                <a:spcPts val="1200"/>
              </a:spcBef>
              <a:spcAft>
                <a:spcPts val="0"/>
              </a:spcAft>
              <a:buNone/>
            </a:pPr>
            <a:r>
              <a:t/>
            </a:r>
            <a:endParaRPr sz="225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Hello! I am Jayesh</a:t>
            </a:r>
            <a:endParaRPr/>
          </a:p>
        </p:txBody>
      </p:sp>
      <p:sp>
        <p:nvSpPr>
          <p:cNvPr id="70" name="Google Shape;70;p1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t>Work Experience</a:t>
            </a:r>
            <a:endParaRPr sz="2200"/>
          </a:p>
          <a:p>
            <a:pPr indent="0" lvl="0" marL="0" rtl="0" algn="l">
              <a:spcBef>
                <a:spcPts val="1200"/>
              </a:spcBef>
              <a:spcAft>
                <a:spcPts val="0"/>
              </a:spcAft>
              <a:buNone/>
            </a:pPr>
            <a:r>
              <a:rPr lang="en"/>
              <a:t>I am a Software Developer at Wissen Technology. I work on Spring boot and Angular projects for past 1 year.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sz="2200"/>
              <a:t>Highest Qualification</a:t>
            </a:r>
            <a:endParaRPr sz="2200"/>
          </a:p>
          <a:p>
            <a:pPr indent="0" lvl="0" marL="0" rtl="0" algn="l">
              <a:spcBef>
                <a:spcPts val="1200"/>
              </a:spcBef>
              <a:spcAft>
                <a:spcPts val="1200"/>
              </a:spcAft>
              <a:buNone/>
            </a:pPr>
            <a:r>
              <a:rPr lang="en"/>
              <a:t>I have done my BTECH in I.T. from KJ Somaiya College of Engineering.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And you are?</a:t>
            </a:r>
            <a:endParaRPr/>
          </a:p>
        </p:txBody>
      </p:sp>
      <p:sp>
        <p:nvSpPr>
          <p:cNvPr id="76" name="Google Shape;76;p15"/>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 would like to know more about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Computers and their impact</a:t>
            </a:r>
            <a:endParaRPr/>
          </a:p>
        </p:txBody>
      </p:sp>
      <p:sp>
        <p:nvSpPr>
          <p:cNvPr id="82" name="Google Shape;82;p16"/>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SzPts val="1700"/>
              <a:buChar char="●"/>
            </a:pPr>
            <a:r>
              <a:rPr lang="en" sz="1700"/>
              <a:t>Story of Alan Turing</a:t>
            </a:r>
            <a:endParaRPr sz="1700"/>
          </a:p>
          <a:p>
            <a:pPr indent="-336550" lvl="0" marL="457200" rtl="0" algn="l">
              <a:lnSpc>
                <a:spcPct val="150000"/>
              </a:lnSpc>
              <a:spcBef>
                <a:spcPts val="0"/>
              </a:spcBef>
              <a:spcAft>
                <a:spcPts val="0"/>
              </a:spcAft>
              <a:buSzPts val="1700"/>
              <a:buChar char="●"/>
            </a:pPr>
            <a:r>
              <a:rPr lang="en" sz="1700"/>
              <a:t>A computer is a programmable electronic device that accepts raw data as input and processes it with a set of instructions (a program) to produce the result as output. </a:t>
            </a:r>
            <a:endParaRPr sz="1700"/>
          </a:p>
          <a:p>
            <a:pPr indent="-336550" lvl="0" marL="457200" rtl="0" algn="l">
              <a:lnSpc>
                <a:spcPct val="150000"/>
              </a:lnSpc>
              <a:spcBef>
                <a:spcPts val="0"/>
              </a:spcBef>
              <a:spcAft>
                <a:spcPts val="0"/>
              </a:spcAft>
              <a:buSzPts val="1700"/>
              <a:buChar char="●"/>
            </a:pPr>
            <a:r>
              <a:rPr lang="en" sz="1700"/>
              <a:t>Bits - Smallest unit of information</a:t>
            </a:r>
            <a:endParaRPr sz="1700"/>
          </a:p>
          <a:p>
            <a:pPr indent="-336550" lvl="0" marL="457200" rtl="0" algn="l">
              <a:lnSpc>
                <a:spcPct val="150000"/>
              </a:lnSpc>
              <a:spcBef>
                <a:spcPts val="0"/>
              </a:spcBef>
              <a:spcAft>
                <a:spcPts val="0"/>
              </a:spcAft>
              <a:buSzPts val="1700"/>
              <a:buChar char="●"/>
            </a:pPr>
            <a:r>
              <a:rPr lang="en" sz="1700"/>
              <a:t>Binary data</a:t>
            </a:r>
            <a:endParaRPr sz="1700"/>
          </a:p>
          <a:p>
            <a:pPr indent="-336550" lvl="0" marL="457200" rtl="0" algn="l">
              <a:lnSpc>
                <a:spcPct val="150000"/>
              </a:lnSpc>
              <a:spcBef>
                <a:spcPts val="0"/>
              </a:spcBef>
              <a:spcAft>
                <a:spcPts val="0"/>
              </a:spcAft>
              <a:buSzPts val="1700"/>
              <a:buChar char="●"/>
            </a:pPr>
            <a:r>
              <a:rPr lang="en" sz="1700"/>
              <a:t>Operating System</a:t>
            </a:r>
            <a:endParaRPr sz="1700"/>
          </a:p>
          <a:p>
            <a:pPr indent="-336550" lvl="0" marL="457200" rtl="0" algn="l">
              <a:lnSpc>
                <a:spcPct val="150000"/>
              </a:lnSpc>
              <a:spcBef>
                <a:spcPts val="0"/>
              </a:spcBef>
              <a:spcAft>
                <a:spcPts val="0"/>
              </a:spcAft>
              <a:buSzPts val="1700"/>
              <a:buChar char="●"/>
            </a:pPr>
            <a:r>
              <a:rPr lang="en" sz="1700"/>
              <a:t>Computers are useful but only thing that makes it smart is you!</a:t>
            </a:r>
            <a:endParaRPr sz="1700"/>
          </a:p>
        </p:txBody>
      </p:sp>
      <p:pic>
        <p:nvPicPr>
          <p:cNvPr id="83" name="Google Shape;83;p16"/>
          <p:cNvPicPr preferRelativeResize="0"/>
          <p:nvPr/>
        </p:nvPicPr>
        <p:blipFill>
          <a:blip r:embed="rId3">
            <a:alphaModFix/>
          </a:blip>
          <a:stretch>
            <a:fillRect/>
          </a:stretch>
        </p:blipFill>
        <p:spPr>
          <a:xfrm>
            <a:off x="6986400" y="2661375"/>
            <a:ext cx="1933349" cy="2257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is programming?</a:t>
            </a:r>
            <a:endParaRPr/>
          </a:p>
        </p:txBody>
      </p:sp>
      <p:sp>
        <p:nvSpPr>
          <p:cNvPr id="89" name="Google Shape;89;p1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Programming is the process of creating a set of instructions that tell a computer how to perform a task. Acts like a translator between us and the computer.</a:t>
            </a:r>
            <a:endParaRPr sz="1600"/>
          </a:p>
          <a:p>
            <a:pPr indent="0" lvl="0" marL="0" rtl="0" algn="l">
              <a:spcBef>
                <a:spcPts val="1200"/>
              </a:spcBef>
              <a:spcAft>
                <a:spcPts val="0"/>
              </a:spcAft>
              <a:buNone/>
            </a:pPr>
            <a:r>
              <a:t/>
            </a:r>
            <a:endParaRPr sz="1600"/>
          </a:p>
          <a:p>
            <a:pPr indent="0" lvl="0" marL="0" rtl="0" algn="l">
              <a:spcBef>
                <a:spcPts val="1200"/>
              </a:spcBef>
              <a:spcAft>
                <a:spcPts val="1200"/>
              </a:spcAft>
              <a:buNone/>
            </a:pPr>
            <a:r>
              <a:t/>
            </a:r>
            <a:endParaRPr sz="1600"/>
          </a:p>
        </p:txBody>
      </p:sp>
      <p:pic>
        <p:nvPicPr>
          <p:cNvPr id="90" name="Google Shape;90;p17"/>
          <p:cNvPicPr preferRelativeResize="0"/>
          <p:nvPr/>
        </p:nvPicPr>
        <p:blipFill>
          <a:blip r:embed="rId3">
            <a:alphaModFix/>
          </a:blip>
          <a:stretch>
            <a:fillRect/>
          </a:stretch>
        </p:blipFill>
        <p:spPr>
          <a:xfrm>
            <a:off x="387900" y="2472900"/>
            <a:ext cx="2583276" cy="1927799"/>
          </a:xfrm>
          <a:prstGeom prst="rect">
            <a:avLst/>
          </a:prstGeom>
          <a:noFill/>
          <a:ln>
            <a:noFill/>
          </a:ln>
        </p:spPr>
      </p:pic>
      <p:pic>
        <p:nvPicPr>
          <p:cNvPr id="91" name="Google Shape;91;p17"/>
          <p:cNvPicPr preferRelativeResize="0"/>
          <p:nvPr/>
        </p:nvPicPr>
        <p:blipFill>
          <a:blip r:embed="rId4">
            <a:alphaModFix/>
          </a:blip>
          <a:stretch>
            <a:fillRect/>
          </a:stretch>
        </p:blipFill>
        <p:spPr>
          <a:xfrm>
            <a:off x="3377600" y="2472900"/>
            <a:ext cx="2648851" cy="1927801"/>
          </a:xfrm>
          <a:prstGeom prst="rect">
            <a:avLst/>
          </a:prstGeom>
          <a:noFill/>
          <a:ln>
            <a:noFill/>
          </a:ln>
        </p:spPr>
      </p:pic>
      <p:pic>
        <p:nvPicPr>
          <p:cNvPr id="92" name="Google Shape;92;p17"/>
          <p:cNvPicPr preferRelativeResize="0"/>
          <p:nvPr/>
        </p:nvPicPr>
        <p:blipFill>
          <a:blip r:embed="rId5">
            <a:alphaModFix/>
          </a:blip>
          <a:stretch>
            <a:fillRect/>
          </a:stretch>
        </p:blipFill>
        <p:spPr>
          <a:xfrm>
            <a:off x="6399750" y="2472900"/>
            <a:ext cx="2356350" cy="1927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Why should you become a programmer?</a:t>
            </a:r>
            <a:endParaRPr/>
          </a:p>
        </p:txBody>
      </p:sp>
      <p:sp>
        <p:nvSpPr>
          <p:cNvPr id="98" name="Google Shape;98;p18"/>
          <p:cNvSpPr txBox="1"/>
          <p:nvPr>
            <p:ph idx="1" type="body"/>
          </p:nvPr>
        </p:nvSpPr>
        <p:spPr>
          <a:xfrm>
            <a:off x="387900" y="1461799"/>
            <a:ext cx="8368200" cy="30789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Solve real life problems.</a:t>
            </a:r>
            <a:endParaRPr sz="2000"/>
          </a:p>
          <a:p>
            <a:pPr indent="-355600" lvl="0" marL="457200" rtl="0" algn="l">
              <a:spcBef>
                <a:spcPts val="0"/>
              </a:spcBef>
              <a:spcAft>
                <a:spcPts val="0"/>
              </a:spcAft>
              <a:buSzPts val="2000"/>
              <a:buChar char="●"/>
            </a:pPr>
            <a:r>
              <a:rPr lang="en" sz="2000"/>
              <a:t>High paying job.</a:t>
            </a:r>
            <a:endParaRPr sz="2000"/>
          </a:p>
          <a:p>
            <a:pPr indent="-355600" lvl="0" marL="457200" rtl="0" algn="l">
              <a:spcBef>
                <a:spcPts val="0"/>
              </a:spcBef>
              <a:spcAft>
                <a:spcPts val="0"/>
              </a:spcAft>
              <a:buSzPts val="2000"/>
              <a:buChar char="●"/>
            </a:pPr>
            <a:r>
              <a:rPr lang="en" sz="2000"/>
              <a:t>Work in any field of your choice.</a:t>
            </a:r>
            <a:endParaRPr sz="2000"/>
          </a:p>
          <a:p>
            <a:pPr indent="0" lvl="0" marL="0" rtl="0" algn="l">
              <a:spcBef>
                <a:spcPts val="1200"/>
              </a:spcBef>
              <a:spcAft>
                <a:spcPts val="1200"/>
              </a:spcAft>
              <a:buNone/>
            </a:pPr>
            <a:r>
              <a:t/>
            </a:r>
            <a:endParaRPr/>
          </a:p>
        </p:txBody>
      </p:sp>
      <p:pic>
        <p:nvPicPr>
          <p:cNvPr id="99" name="Google Shape;99;p18"/>
          <p:cNvPicPr preferRelativeResize="0"/>
          <p:nvPr/>
        </p:nvPicPr>
        <p:blipFill>
          <a:blip r:embed="rId3">
            <a:alphaModFix/>
          </a:blip>
          <a:stretch>
            <a:fillRect/>
          </a:stretch>
        </p:blipFill>
        <p:spPr>
          <a:xfrm>
            <a:off x="3452824" y="2679399"/>
            <a:ext cx="4507700" cy="1978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Why Python?</a:t>
            </a:r>
            <a:endParaRPr/>
          </a:p>
        </p:txBody>
      </p:sp>
      <p:sp>
        <p:nvSpPr>
          <p:cNvPr id="105" name="Google Shape;105;p1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t>Easy to learn</a:t>
            </a:r>
            <a:endParaRPr sz="2000"/>
          </a:p>
          <a:p>
            <a:pPr indent="-355600" lvl="0" marL="457200" rtl="0" algn="l">
              <a:spcBef>
                <a:spcPts val="0"/>
              </a:spcBef>
              <a:spcAft>
                <a:spcPts val="0"/>
              </a:spcAft>
              <a:buSzPts val="2000"/>
              <a:buChar char="●"/>
            </a:pPr>
            <a:r>
              <a:rPr lang="en" sz="2000"/>
              <a:t>Modern Programming Language</a:t>
            </a:r>
            <a:endParaRPr sz="2000"/>
          </a:p>
          <a:p>
            <a:pPr indent="-355600" lvl="0" marL="457200" rtl="0" algn="l">
              <a:spcBef>
                <a:spcPts val="0"/>
              </a:spcBef>
              <a:spcAft>
                <a:spcPts val="0"/>
              </a:spcAft>
              <a:buSzPts val="2000"/>
              <a:buChar char="●"/>
            </a:pPr>
            <a:r>
              <a:rPr lang="en" sz="2000"/>
              <a:t>Mobile apps, websites, games</a:t>
            </a:r>
            <a:endParaRPr sz="2000"/>
          </a:p>
        </p:txBody>
      </p:sp>
      <p:pic>
        <p:nvPicPr>
          <p:cNvPr id="106" name="Google Shape;106;p19"/>
          <p:cNvPicPr preferRelativeResize="0"/>
          <p:nvPr/>
        </p:nvPicPr>
        <p:blipFill>
          <a:blip r:embed="rId3">
            <a:alphaModFix/>
          </a:blip>
          <a:stretch>
            <a:fillRect/>
          </a:stretch>
        </p:blipFill>
        <p:spPr>
          <a:xfrm>
            <a:off x="4571999" y="2381250"/>
            <a:ext cx="3921275" cy="2474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Definitions</a:t>
            </a:r>
            <a:endParaRPr/>
          </a:p>
        </p:txBody>
      </p:sp>
      <p:sp>
        <p:nvSpPr>
          <p:cNvPr id="112" name="Google Shape;112;p2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b="1" lang="en"/>
              <a:t>Program</a:t>
            </a:r>
            <a:r>
              <a:rPr lang="en"/>
              <a:t> :- </a:t>
            </a:r>
            <a:r>
              <a:rPr lang="en"/>
              <a:t>set of instructions ( Ingredients for baking a cake )</a:t>
            </a:r>
            <a:endParaRPr/>
          </a:p>
          <a:p>
            <a:pPr indent="-342900" lvl="0" marL="457200" rtl="0" algn="l">
              <a:lnSpc>
                <a:spcPct val="150000"/>
              </a:lnSpc>
              <a:spcBef>
                <a:spcPts val="0"/>
              </a:spcBef>
              <a:spcAft>
                <a:spcPts val="0"/>
              </a:spcAft>
              <a:buSzPts val="1800"/>
              <a:buChar char="●"/>
            </a:pPr>
            <a:r>
              <a:rPr b="1" lang="en"/>
              <a:t>Programming</a:t>
            </a:r>
            <a:r>
              <a:rPr lang="en"/>
              <a:t> : - </a:t>
            </a:r>
            <a:r>
              <a:rPr lang="en"/>
              <a:t>The process of doing any work ( Process of baking the cake )</a:t>
            </a:r>
            <a:endParaRPr/>
          </a:p>
          <a:p>
            <a:pPr indent="-342900" lvl="0" marL="457200" rtl="0" algn="l">
              <a:lnSpc>
                <a:spcPct val="150000"/>
              </a:lnSpc>
              <a:spcBef>
                <a:spcPts val="0"/>
              </a:spcBef>
              <a:spcAft>
                <a:spcPts val="0"/>
              </a:spcAft>
              <a:buSzPts val="1800"/>
              <a:buChar char="●"/>
            </a:pPr>
            <a:r>
              <a:rPr b="1" lang="en"/>
              <a:t>High level language</a:t>
            </a:r>
            <a:r>
              <a:rPr lang="en"/>
              <a:t> :- </a:t>
            </a:r>
            <a:r>
              <a:rPr lang="en"/>
              <a:t>humans can easily understand but computers cannot</a:t>
            </a:r>
            <a:endParaRPr/>
          </a:p>
          <a:p>
            <a:pPr indent="-342900" lvl="0" marL="457200" rtl="0" algn="l">
              <a:lnSpc>
                <a:spcPct val="150000"/>
              </a:lnSpc>
              <a:spcBef>
                <a:spcPts val="0"/>
              </a:spcBef>
              <a:spcAft>
                <a:spcPts val="0"/>
              </a:spcAft>
              <a:buSzPts val="1800"/>
              <a:buChar char="●"/>
            </a:pPr>
            <a:r>
              <a:rPr b="1" lang="en"/>
              <a:t>Low level language</a:t>
            </a:r>
            <a:r>
              <a:rPr lang="en"/>
              <a:t> :- </a:t>
            </a:r>
            <a:r>
              <a:rPr lang="en"/>
              <a:t> machine language which is made of 1 or 0 ,humans cannot understand low level language but computers can easily understand</a:t>
            </a:r>
            <a:endParaRPr/>
          </a:p>
          <a:p>
            <a:pPr indent="0" lvl="0" marL="0" rtl="0" algn="l">
              <a:spcBef>
                <a:spcPts val="1200"/>
              </a:spcBef>
              <a:spcAft>
                <a:spcPts val="1200"/>
              </a:spcAft>
              <a:buNone/>
            </a:pPr>
            <a:r>
              <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Definitions</a:t>
            </a:r>
            <a:endParaRPr/>
          </a:p>
        </p:txBody>
      </p:sp>
      <p:sp>
        <p:nvSpPr>
          <p:cNvPr id="118" name="Google Shape;118;p2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Syntax</a:t>
            </a:r>
            <a:r>
              <a:rPr lang="en"/>
              <a:t> :- </a:t>
            </a:r>
            <a:r>
              <a:rPr lang="en" sz="1600">
                <a:uFill>
                  <a:noFill/>
                </a:uFill>
                <a:latin typeface="Roboto Slab"/>
                <a:ea typeface="Roboto Slab"/>
                <a:cs typeface="Roboto Slab"/>
                <a:sym typeface="Roboto Slab"/>
                <a:hlinkClick r:id="rId3"/>
              </a:rPr>
              <a:t>Syntax is just like python grammar. It is a set of rules that tells how to write code. </a:t>
            </a:r>
            <a:r>
              <a:rPr lang="en" sz="1600">
                <a:latin typeface="Roboto Slab"/>
                <a:ea typeface="Roboto Slab"/>
                <a:cs typeface="Roboto Slab"/>
                <a:sym typeface="Roboto Slab"/>
              </a:rPr>
              <a:t>Example</a:t>
            </a:r>
            <a:endParaRPr sz="1600">
              <a:latin typeface="Roboto Slab"/>
              <a:ea typeface="Roboto Slab"/>
              <a:cs typeface="Roboto Slab"/>
              <a:sym typeface="Roboto Slab"/>
            </a:endParaRPr>
          </a:p>
          <a:p>
            <a:pPr indent="0" lvl="0" marL="0" rtl="0" algn="just">
              <a:spcBef>
                <a:spcPts val="1200"/>
              </a:spcBef>
              <a:spcAft>
                <a:spcPts val="0"/>
              </a:spcAft>
              <a:buNone/>
            </a:pPr>
            <a:r>
              <a:rPr lang="en" sz="1600">
                <a:latin typeface="Roboto Slab"/>
                <a:ea typeface="Roboto Slab"/>
                <a:cs typeface="Roboto Slab"/>
                <a:sym typeface="Roboto Slab"/>
              </a:rPr>
              <a:t>Suppose you have written (Python awesome) in English , do you think that it is grammatically correct? This sentence is grammatically wrong (python is awesome ) this sentence is correct, just as in English, there are certain rules of grammar similarly to write some python code some syntax rule are there ,like while writing code if we forget to put any symbol, Colón(:) or parenthesis () etc, then it will display a message of syntax error.</a:t>
            </a:r>
            <a:endParaRPr sz="1600">
              <a:latin typeface="Roboto Slab"/>
              <a:ea typeface="Roboto Slab"/>
              <a:cs typeface="Roboto Slab"/>
              <a:sym typeface="Roboto Slab"/>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